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notesMasterIdLst>
    <p:notesMasterId r:id="rId31"/>
  </p:notesMasterIdLst>
  <p:sldIdLst>
    <p:sldId id="256" r:id="rId2"/>
    <p:sldId id="458" r:id="rId3"/>
    <p:sldId id="468" r:id="rId4"/>
    <p:sldId id="465" r:id="rId5"/>
    <p:sldId id="296" r:id="rId6"/>
    <p:sldId id="470" r:id="rId7"/>
    <p:sldId id="464" r:id="rId8"/>
    <p:sldId id="467" r:id="rId9"/>
    <p:sldId id="297" r:id="rId10"/>
    <p:sldId id="301" r:id="rId11"/>
    <p:sldId id="302" r:id="rId12"/>
    <p:sldId id="337" r:id="rId13"/>
    <p:sldId id="338" r:id="rId14"/>
    <p:sldId id="459" r:id="rId15"/>
    <p:sldId id="304" r:id="rId16"/>
    <p:sldId id="307" r:id="rId17"/>
    <p:sldId id="308" r:id="rId18"/>
    <p:sldId id="461" r:id="rId19"/>
    <p:sldId id="285" r:id="rId20"/>
    <p:sldId id="466" r:id="rId21"/>
    <p:sldId id="289" r:id="rId22"/>
    <p:sldId id="329" r:id="rId23"/>
    <p:sldId id="290" r:id="rId24"/>
    <p:sldId id="294" r:id="rId25"/>
    <p:sldId id="295" r:id="rId26"/>
    <p:sldId id="462" r:id="rId27"/>
    <p:sldId id="347" r:id="rId28"/>
    <p:sldId id="463" r:id="rId29"/>
    <p:sldId id="32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1851917-0BC6-4462-A12F-1ACC16828555}">
          <p14:sldIdLst>
            <p14:sldId id="256"/>
            <p14:sldId id="458"/>
            <p14:sldId id="468"/>
            <p14:sldId id="465"/>
            <p14:sldId id="296"/>
            <p14:sldId id="470"/>
            <p14:sldId id="464"/>
            <p14:sldId id="467"/>
            <p14:sldId id="297"/>
            <p14:sldId id="301"/>
            <p14:sldId id="302"/>
            <p14:sldId id="337"/>
            <p14:sldId id="338"/>
            <p14:sldId id="459"/>
            <p14:sldId id="304"/>
            <p14:sldId id="307"/>
            <p14:sldId id="308"/>
            <p14:sldId id="461"/>
            <p14:sldId id="285"/>
            <p14:sldId id="466"/>
            <p14:sldId id="289"/>
            <p14:sldId id="329"/>
            <p14:sldId id="290"/>
            <p14:sldId id="294"/>
            <p14:sldId id="295"/>
            <p14:sldId id="462"/>
            <p14:sldId id="347"/>
            <p14:sldId id="463"/>
            <p14:sldId id="320"/>
          </p14:sldIdLst>
        </p14:section>
        <p14:section name="The Problem" id="{B2959029-F5C8-431E-B65E-C04A98EFCE17}">
          <p14:sldIdLst/>
        </p14:section>
        <p14:section name="State of the Art" id="{2188B852-511E-4BEC-885C-1C395D70E423}">
          <p14:sldIdLst/>
        </p14:section>
        <p14:section name="Proposed Solution" id="{3F5C7D1E-3A1C-4C47-9514-D2BBEF43DA43}">
          <p14:sldIdLst/>
        </p14:section>
        <p14:section name="Current Results" id="{34B9085B-7593-475E-8A2B-95FF93B3628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4F75"/>
    <a:srgbClr val="BCBCBC"/>
    <a:srgbClr val="66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97" autoAdjust="0"/>
    <p:restoredTop sz="92245" autoAdjust="0"/>
  </p:normalViewPr>
  <p:slideViewPr>
    <p:cSldViewPr snapToGrid="0">
      <p:cViewPr varScale="1">
        <p:scale>
          <a:sx n="118" d="100"/>
          <a:sy n="118" d="100"/>
        </p:scale>
        <p:origin x="119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6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9CE275-AC43-6E44-BC1A-369918BCBE10}" type="doc">
      <dgm:prSet loTypeId="urn:microsoft.com/office/officeart/2005/8/layout/pyramid1" loCatId="" qsTypeId="urn:microsoft.com/office/officeart/2005/8/quickstyle/simple3" qsCatId="simple" csTypeId="urn:microsoft.com/office/officeart/2005/8/colors/accent6_1" csCatId="accent6" phldr="1"/>
      <dgm:spPr/>
    </dgm:pt>
    <dgm:pt modelId="{718679F3-1DE9-7343-A195-54D5B7D8006C}">
      <dgm:prSet phldrT="[Text]"/>
      <dgm:spPr/>
      <dgm:t>
        <a:bodyPr/>
        <a:lstStyle/>
        <a:p>
          <a:endParaRPr lang="en-US" dirty="0"/>
        </a:p>
        <a:p>
          <a:r>
            <a:rPr lang="en-US" dirty="0"/>
            <a:t>Pragmatics </a:t>
          </a:r>
        </a:p>
      </dgm:t>
    </dgm:pt>
    <dgm:pt modelId="{BE441E4E-B2D2-3345-A62F-FB55A629139C}" type="parTrans" cxnId="{FAC6FB78-1C5E-F446-9BD3-6573E27A684C}">
      <dgm:prSet/>
      <dgm:spPr/>
      <dgm:t>
        <a:bodyPr/>
        <a:lstStyle/>
        <a:p>
          <a:endParaRPr lang="en-US"/>
        </a:p>
      </dgm:t>
    </dgm:pt>
    <dgm:pt modelId="{029A128E-6D0C-584B-95A5-96EF43E69169}" type="sibTrans" cxnId="{FAC6FB78-1C5E-F446-9BD3-6573E27A684C}">
      <dgm:prSet/>
      <dgm:spPr/>
      <dgm:t>
        <a:bodyPr/>
        <a:lstStyle/>
        <a:p>
          <a:endParaRPr lang="en-US"/>
        </a:p>
      </dgm:t>
    </dgm:pt>
    <dgm:pt modelId="{58697D6B-0303-D845-8CF4-D57C39094001}">
      <dgm:prSet phldrT="[Text]"/>
      <dgm:spPr/>
      <dgm:t>
        <a:bodyPr/>
        <a:lstStyle/>
        <a:p>
          <a:r>
            <a:rPr lang="en-US" dirty="0"/>
            <a:t>Semantics</a:t>
          </a:r>
        </a:p>
      </dgm:t>
    </dgm:pt>
    <dgm:pt modelId="{664BA174-4529-A74B-B85F-790A6502762F}" type="parTrans" cxnId="{ED294AFB-1DCB-374C-848A-11DF2BE85DAA}">
      <dgm:prSet/>
      <dgm:spPr/>
      <dgm:t>
        <a:bodyPr/>
        <a:lstStyle/>
        <a:p>
          <a:endParaRPr lang="en-US"/>
        </a:p>
      </dgm:t>
    </dgm:pt>
    <dgm:pt modelId="{26963AB5-0338-8E4E-A0E9-0D0162BB57DB}" type="sibTrans" cxnId="{ED294AFB-1DCB-374C-848A-11DF2BE85DAA}">
      <dgm:prSet/>
      <dgm:spPr/>
      <dgm:t>
        <a:bodyPr/>
        <a:lstStyle/>
        <a:p>
          <a:endParaRPr lang="en-US"/>
        </a:p>
      </dgm:t>
    </dgm:pt>
    <dgm:pt modelId="{4E3D579A-3038-374B-BCA9-A39947B2C057}">
      <dgm:prSet phldrT="[Text]"/>
      <dgm:spPr/>
      <dgm:t>
        <a:bodyPr/>
        <a:lstStyle/>
        <a:p>
          <a:r>
            <a:rPr lang="en-US" dirty="0"/>
            <a:t>Syntax</a:t>
          </a:r>
        </a:p>
      </dgm:t>
    </dgm:pt>
    <dgm:pt modelId="{0C875F19-B19A-CC4E-893D-C0C9DC5E24C5}" type="parTrans" cxnId="{7E708FDB-A084-C74B-B6E3-3B48B935DAB5}">
      <dgm:prSet/>
      <dgm:spPr/>
      <dgm:t>
        <a:bodyPr/>
        <a:lstStyle/>
        <a:p>
          <a:endParaRPr lang="en-US"/>
        </a:p>
      </dgm:t>
    </dgm:pt>
    <dgm:pt modelId="{2478311D-D6AC-C743-98E9-2B96301C5D89}" type="sibTrans" cxnId="{7E708FDB-A084-C74B-B6E3-3B48B935DAB5}">
      <dgm:prSet/>
      <dgm:spPr/>
      <dgm:t>
        <a:bodyPr/>
        <a:lstStyle/>
        <a:p>
          <a:endParaRPr lang="en-US"/>
        </a:p>
      </dgm:t>
    </dgm:pt>
    <dgm:pt modelId="{2128CE08-107B-2247-98E6-6CE0DC0352ED}">
      <dgm:prSet phldrT="[Text]"/>
      <dgm:spPr/>
      <dgm:t>
        <a:bodyPr/>
        <a:lstStyle/>
        <a:p>
          <a:r>
            <a:rPr lang="en-US" dirty="0"/>
            <a:t>Morphology</a:t>
          </a:r>
        </a:p>
      </dgm:t>
    </dgm:pt>
    <dgm:pt modelId="{119F5D6C-0DE8-6B49-AEB9-47E319B59BEA}" type="parTrans" cxnId="{070A1A24-620C-734D-B4E2-BA862CF69017}">
      <dgm:prSet/>
      <dgm:spPr/>
      <dgm:t>
        <a:bodyPr/>
        <a:lstStyle/>
        <a:p>
          <a:endParaRPr lang="en-US"/>
        </a:p>
      </dgm:t>
    </dgm:pt>
    <dgm:pt modelId="{98587FC6-E1F8-A149-8654-E5318D73CEED}" type="sibTrans" cxnId="{070A1A24-620C-734D-B4E2-BA862CF69017}">
      <dgm:prSet/>
      <dgm:spPr/>
      <dgm:t>
        <a:bodyPr/>
        <a:lstStyle/>
        <a:p>
          <a:endParaRPr lang="en-US"/>
        </a:p>
      </dgm:t>
    </dgm:pt>
    <dgm:pt modelId="{EE5AE4AB-1181-0149-8203-BE08F7214543}" type="pres">
      <dgm:prSet presAssocID="{6F9CE275-AC43-6E44-BC1A-369918BCBE10}" presName="Name0" presStyleCnt="0">
        <dgm:presLayoutVars>
          <dgm:dir/>
          <dgm:animLvl val="lvl"/>
          <dgm:resizeHandles val="exact"/>
        </dgm:presLayoutVars>
      </dgm:prSet>
      <dgm:spPr/>
    </dgm:pt>
    <dgm:pt modelId="{318A699E-00D0-EC4A-B9AF-EC7B08B784A0}" type="pres">
      <dgm:prSet presAssocID="{718679F3-1DE9-7343-A195-54D5B7D8006C}" presName="Name8" presStyleCnt="0"/>
      <dgm:spPr/>
    </dgm:pt>
    <dgm:pt modelId="{F200AF28-1739-CE41-B7D3-CBFB9FEA8859}" type="pres">
      <dgm:prSet presAssocID="{718679F3-1DE9-7343-A195-54D5B7D8006C}" presName="level" presStyleLbl="node1" presStyleIdx="0" presStyleCnt="4">
        <dgm:presLayoutVars>
          <dgm:chMax val="1"/>
          <dgm:bulletEnabled val="1"/>
        </dgm:presLayoutVars>
      </dgm:prSet>
      <dgm:spPr/>
    </dgm:pt>
    <dgm:pt modelId="{230DAC52-524E-7445-A4D3-C74BF1452899}" type="pres">
      <dgm:prSet presAssocID="{718679F3-1DE9-7343-A195-54D5B7D8006C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F95019A-1038-824A-B3E4-AB82161A9638}" type="pres">
      <dgm:prSet presAssocID="{58697D6B-0303-D845-8CF4-D57C39094001}" presName="Name8" presStyleCnt="0"/>
      <dgm:spPr/>
    </dgm:pt>
    <dgm:pt modelId="{8A4DF873-6478-C845-984A-031FA2BFC243}" type="pres">
      <dgm:prSet presAssocID="{58697D6B-0303-D845-8CF4-D57C39094001}" presName="level" presStyleLbl="node1" presStyleIdx="1" presStyleCnt="4">
        <dgm:presLayoutVars>
          <dgm:chMax val="1"/>
          <dgm:bulletEnabled val="1"/>
        </dgm:presLayoutVars>
      </dgm:prSet>
      <dgm:spPr/>
    </dgm:pt>
    <dgm:pt modelId="{1332F6C0-79CF-F846-A9EA-DAA1F2AAD02A}" type="pres">
      <dgm:prSet presAssocID="{58697D6B-0303-D845-8CF4-D57C3909400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59F12A4-7334-7B45-8E54-6FC6E73ECCAE}" type="pres">
      <dgm:prSet presAssocID="{4E3D579A-3038-374B-BCA9-A39947B2C057}" presName="Name8" presStyleCnt="0"/>
      <dgm:spPr/>
    </dgm:pt>
    <dgm:pt modelId="{D77A29C7-C6F4-4A4B-9F64-B59675EBBCA8}" type="pres">
      <dgm:prSet presAssocID="{4E3D579A-3038-374B-BCA9-A39947B2C057}" presName="level" presStyleLbl="node1" presStyleIdx="2" presStyleCnt="4">
        <dgm:presLayoutVars>
          <dgm:chMax val="1"/>
          <dgm:bulletEnabled val="1"/>
        </dgm:presLayoutVars>
      </dgm:prSet>
      <dgm:spPr/>
    </dgm:pt>
    <dgm:pt modelId="{C6E11D97-D28E-984F-A35F-83EF7D68882E}" type="pres">
      <dgm:prSet presAssocID="{4E3D579A-3038-374B-BCA9-A39947B2C0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09B8637-19BA-4741-A491-DB9BB6B2C29D}" type="pres">
      <dgm:prSet presAssocID="{2128CE08-107B-2247-98E6-6CE0DC0352ED}" presName="Name8" presStyleCnt="0"/>
      <dgm:spPr/>
    </dgm:pt>
    <dgm:pt modelId="{8A59CD91-4586-1A42-97C4-2623525121BC}" type="pres">
      <dgm:prSet presAssocID="{2128CE08-107B-2247-98E6-6CE0DC0352ED}" presName="level" presStyleLbl="node1" presStyleIdx="3" presStyleCnt="4">
        <dgm:presLayoutVars>
          <dgm:chMax val="1"/>
          <dgm:bulletEnabled val="1"/>
        </dgm:presLayoutVars>
      </dgm:prSet>
      <dgm:spPr/>
    </dgm:pt>
    <dgm:pt modelId="{CDA14E1E-EF9F-2340-AF73-EA63904F025D}" type="pres">
      <dgm:prSet presAssocID="{2128CE08-107B-2247-98E6-6CE0DC0352ED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39590F0B-8F23-0A4F-AD5F-BBA4B7AA26F8}" type="presOf" srcId="{2128CE08-107B-2247-98E6-6CE0DC0352ED}" destId="{CDA14E1E-EF9F-2340-AF73-EA63904F025D}" srcOrd="1" destOrd="0" presId="urn:microsoft.com/office/officeart/2005/8/layout/pyramid1"/>
    <dgm:cxn modelId="{ED27D310-A157-B943-A265-FF00954A0635}" type="presOf" srcId="{718679F3-1DE9-7343-A195-54D5B7D8006C}" destId="{230DAC52-524E-7445-A4D3-C74BF1452899}" srcOrd="1" destOrd="0" presId="urn:microsoft.com/office/officeart/2005/8/layout/pyramid1"/>
    <dgm:cxn modelId="{070A1A24-620C-734D-B4E2-BA862CF69017}" srcId="{6F9CE275-AC43-6E44-BC1A-369918BCBE10}" destId="{2128CE08-107B-2247-98E6-6CE0DC0352ED}" srcOrd="3" destOrd="0" parTransId="{119F5D6C-0DE8-6B49-AEB9-47E319B59BEA}" sibTransId="{98587FC6-E1F8-A149-8654-E5318D73CEED}"/>
    <dgm:cxn modelId="{FC4EEB33-D0EE-E34E-8D25-01AE9750A0FD}" type="presOf" srcId="{2128CE08-107B-2247-98E6-6CE0DC0352ED}" destId="{8A59CD91-4586-1A42-97C4-2623525121BC}" srcOrd="0" destOrd="0" presId="urn:microsoft.com/office/officeart/2005/8/layout/pyramid1"/>
    <dgm:cxn modelId="{C124233B-89A0-3E43-8582-6442715FE29E}" type="presOf" srcId="{58697D6B-0303-D845-8CF4-D57C39094001}" destId="{8A4DF873-6478-C845-984A-031FA2BFC243}" srcOrd="0" destOrd="0" presId="urn:microsoft.com/office/officeart/2005/8/layout/pyramid1"/>
    <dgm:cxn modelId="{08DD5B62-D55E-D845-A5DF-938A75FF3120}" type="presOf" srcId="{6F9CE275-AC43-6E44-BC1A-369918BCBE10}" destId="{EE5AE4AB-1181-0149-8203-BE08F7214543}" srcOrd="0" destOrd="0" presId="urn:microsoft.com/office/officeart/2005/8/layout/pyramid1"/>
    <dgm:cxn modelId="{BDCE1B72-93BA-DB49-9640-BF5905A6DC12}" type="presOf" srcId="{4E3D579A-3038-374B-BCA9-A39947B2C057}" destId="{D77A29C7-C6F4-4A4B-9F64-B59675EBBCA8}" srcOrd="0" destOrd="0" presId="urn:microsoft.com/office/officeart/2005/8/layout/pyramid1"/>
    <dgm:cxn modelId="{FAC6FB78-1C5E-F446-9BD3-6573E27A684C}" srcId="{6F9CE275-AC43-6E44-BC1A-369918BCBE10}" destId="{718679F3-1DE9-7343-A195-54D5B7D8006C}" srcOrd="0" destOrd="0" parTransId="{BE441E4E-B2D2-3345-A62F-FB55A629139C}" sibTransId="{029A128E-6D0C-584B-95A5-96EF43E69169}"/>
    <dgm:cxn modelId="{298F938D-2E46-8246-97B1-4E295841264A}" type="presOf" srcId="{58697D6B-0303-D845-8CF4-D57C39094001}" destId="{1332F6C0-79CF-F846-A9EA-DAA1F2AAD02A}" srcOrd="1" destOrd="0" presId="urn:microsoft.com/office/officeart/2005/8/layout/pyramid1"/>
    <dgm:cxn modelId="{A9DFD195-5F00-5B44-B311-7C6C152748E2}" type="presOf" srcId="{4E3D579A-3038-374B-BCA9-A39947B2C057}" destId="{C6E11D97-D28E-984F-A35F-83EF7D68882E}" srcOrd="1" destOrd="0" presId="urn:microsoft.com/office/officeart/2005/8/layout/pyramid1"/>
    <dgm:cxn modelId="{D6C29AC5-F272-AB4A-AAF0-448B2D9484DA}" type="presOf" srcId="{718679F3-1DE9-7343-A195-54D5B7D8006C}" destId="{F200AF28-1739-CE41-B7D3-CBFB9FEA8859}" srcOrd="0" destOrd="0" presId="urn:microsoft.com/office/officeart/2005/8/layout/pyramid1"/>
    <dgm:cxn modelId="{7E708FDB-A084-C74B-B6E3-3B48B935DAB5}" srcId="{6F9CE275-AC43-6E44-BC1A-369918BCBE10}" destId="{4E3D579A-3038-374B-BCA9-A39947B2C057}" srcOrd="2" destOrd="0" parTransId="{0C875F19-B19A-CC4E-893D-C0C9DC5E24C5}" sibTransId="{2478311D-D6AC-C743-98E9-2B96301C5D89}"/>
    <dgm:cxn modelId="{ED294AFB-1DCB-374C-848A-11DF2BE85DAA}" srcId="{6F9CE275-AC43-6E44-BC1A-369918BCBE10}" destId="{58697D6B-0303-D845-8CF4-D57C39094001}" srcOrd="1" destOrd="0" parTransId="{664BA174-4529-A74B-B85F-790A6502762F}" sibTransId="{26963AB5-0338-8E4E-A0E9-0D0162BB57DB}"/>
    <dgm:cxn modelId="{5E3C5B46-5936-BE42-82C5-73B07632E338}" type="presParOf" srcId="{EE5AE4AB-1181-0149-8203-BE08F7214543}" destId="{318A699E-00D0-EC4A-B9AF-EC7B08B784A0}" srcOrd="0" destOrd="0" presId="urn:microsoft.com/office/officeart/2005/8/layout/pyramid1"/>
    <dgm:cxn modelId="{839A5726-478D-4841-8093-EAD591BE6DD5}" type="presParOf" srcId="{318A699E-00D0-EC4A-B9AF-EC7B08B784A0}" destId="{F200AF28-1739-CE41-B7D3-CBFB9FEA8859}" srcOrd="0" destOrd="0" presId="urn:microsoft.com/office/officeart/2005/8/layout/pyramid1"/>
    <dgm:cxn modelId="{25B90B9B-5FF9-E84A-B14C-98C58B974373}" type="presParOf" srcId="{318A699E-00D0-EC4A-B9AF-EC7B08B784A0}" destId="{230DAC52-524E-7445-A4D3-C74BF1452899}" srcOrd="1" destOrd="0" presId="urn:microsoft.com/office/officeart/2005/8/layout/pyramid1"/>
    <dgm:cxn modelId="{C4E63003-879B-5C44-A7E3-3A17208C84F0}" type="presParOf" srcId="{EE5AE4AB-1181-0149-8203-BE08F7214543}" destId="{1F95019A-1038-824A-B3E4-AB82161A9638}" srcOrd="1" destOrd="0" presId="urn:microsoft.com/office/officeart/2005/8/layout/pyramid1"/>
    <dgm:cxn modelId="{F20D9457-5EE5-BC4C-8D09-D169948A227D}" type="presParOf" srcId="{1F95019A-1038-824A-B3E4-AB82161A9638}" destId="{8A4DF873-6478-C845-984A-031FA2BFC243}" srcOrd="0" destOrd="0" presId="urn:microsoft.com/office/officeart/2005/8/layout/pyramid1"/>
    <dgm:cxn modelId="{72134C6E-E176-744D-8EC8-837BFA118903}" type="presParOf" srcId="{1F95019A-1038-824A-B3E4-AB82161A9638}" destId="{1332F6C0-79CF-F846-A9EA-DAA1F2AAD02A}" srcOrd="1" destOrd="0" presId="urn:microsoft.com/office/officeart/2005/8/layout/pyramid1"/>
    <dgm:cxn modelId="{40A74423-E9A2-7149-803B-7EF252332D06}" type="presParOf" srcId="{EE5AE4AB-1181-0149-8203-BE08F7214543}" destId="{759F12A4-7334-7B45-8E54-6FC6E73ECCAE}" srcOrd="2" destOrd="0" presId="urn:microsoft.com/office/officeart/2005/8/layout/pyramid1"/>
    <dgm:cxn modelId="{E755C508-7D90-E546-ACDD-D723D1F9DFA7}" type="presParOf" srcId="{759F12A4-7334-7B45-8E54-6FC6E73ECCAE}" destId="{D77A29C7-C6F4-4A4B-9F64-B59675EBBCA8}" srcOrd="0" destOrd="0" presId="urn:microsoft.com/office/officeart/2005/8/layout/pyramid1"/>
    <dgm:cxn modelId="{4EE10C7C-F568-7A4E-92FB-FDA244E0E1C6}" type="presParOf" srcId="{759F12A4-7334-7B45-8E54-6FC6E73ECCAE}" destId="{C6E11D97-D28E-984F-A35F-83EF7D68882E}" srcOrd="1" destOrd="0" presId="urn:microsoft.com/office/officeart/2005/8/layout/pyramid1"/>
    <dgm:cxn modelId="{DAF05B8F-A087-DD47-8E95-290E8D490A8D}" type="presParOf" srcId="{EE5AE4AB-1181-0149-8203-BE08F7214543}" destId="{F09B8637-19BA-4741-A491-DB9BB6B2C29D}" srcOrd="3" destOrd="0" presId="urn:microsoft.com/office/officeart/2005/8/layout/pyramid1"/>
    <dgm:cxn modelId="{B888B6AE-80F4-BF4A-8A9A-51A39230B7E3}" type="presParOf" srcId="{F09B8637-19BA-4741-A491-DB9BB6B2C29D}" destId="{8A59CD91-4586-1A42-97C4-2623525121BC}" srcOrd="0" destOrd="0" presId="urn:microsoft.com/office/officeart/2005/8/layout/pyramid1"/>
    <dgm:cxn modelId="{47E1326D-CE93-1545-9742-1979E2F73B28}" type="presParOf" srcId="{F09B8637-19BA-4741-A491-DB9BB6B2C29D}" destId="{CDA14E1E-EF9F-2340-AF73-EA63904F025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0AF28-1739-CE41-B7D3-CBFB9FEA8859}">
      <dsp:nvSpPr>
        <dsp:cNvPr id="0" name=""/>
        <dsp:cNvSpPr/>
      </dsp:nvSpPr>
      <dsp:spPr>
        <a:xfrm>
          <a:off x="2347600" y="0"/>
          <a:ext cx="1565067" cy="1246022"/>
        </a:xfrm>
        <a:prstGeom prst="trapezoid">
          <a:avLst>
            <a:gd name="adj" fmla="val 62803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Pragmatics </a:t>
          </a:r>
        </a:p>
      </dsp:txBody>
      <dsp:txXfrm>
        <a:off x="2347600" y="0"/>
        <a:ext cx="1565067" cy="1246022"/>
      </dsp:txXfrm>
    </dsp:sp>
    <dsp:sp modelId="{8A4DF873-6478-C845-984A-031FA2BFC243}">
      <dsp:nvSpPr>
        <dsp:cNvPr id="0" name=""/>
        <dsp:cNvSpPr/>
      </dsp:nvSpPr>
      <dsp:spPr>
        <a:xfrm>
          <a:off x="1565067" y="1246022"/>
          <a:ext cx="3130134" cy="1246022"/>
        </a:xfrm>
        <a:prstGeom prst="trapezoid">
          <a:avLst>
            <a:gd name="adj" fmla="val 62803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Semantics</a:t>
          </a:r>
        </a:p>
      </dsp:txBody>
      <dsp:txXfrm>
        <a:off x="2112840" y="1246022"/>
        <a:ext cx="2034587" cy="1246022"/>
      </dsp:txXfrm>
    </dsp:sp>
    <dsp:sp modelId="{D77A29C7-C6F4-4A4B-9F64-B59675EBBCA8}">
      <dsp:nvSpPr>
        <dsp:cNvPr id="0" name=""/>
        <dsp:cNvSpPr/>
      </dsp:nvSpPr>
      <dsp:spPr>
        <a:xfrm>
          <a:off x="782533" y="2492044"/>
          <a:ext cx="4695201" cy="1246022"/>
        </a:xfrm>
        <a:prstGeom prst="trapezoid">
          <a:avLst>
            <a:gd name="adj" fmla="val 62803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Syntax</a:t>
          </a:r>
        </a:p>
      </dsp:txBody>
      <dsp:txXfrm>
        <a:off x="1604193" y="2492044"/>
        <a:ext cx="3051880" cy="1246022"/>
      </dsp:txXfrm>
    </dsp:sp>
    <dsp:sp modelId="{8A59CD91-4586-1A42-97C4-2623525121BC}">
      <dsp:nvSpPr>
        <dsp:cNvPr id="0" name=""/>
        <dsp:cNvSpPr/>
      </dsp:nvSpPr>
      <dsp:spPr>
        <a:xfrm>
          <a:off x="0" y="3738066"/>
          <a:ext cx="6260268" cy="1246022"/>
        </a:xfrm>
        <a:prstGeom prst="trapezoid">
          <a:avLst>
            <a:gd name="adj" fmla="val 62803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Morphology</a:t>
          </a:r>
        </a:p>
      </dsp:txBody>
      <dsp:txXfrm>
        <a:off x="1095546" y="3738066"/>
        <a:ext cx="4069174" cy="1246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tiff>
</file>

<file path=ppt/media/image13.png>
</file>

<file path=ppt/media/image15.jpeg>
</file>

<file path=ppt/media/image16.jpeg>
</file>

<file path=ppt/media/image17.jpeg>
</file>

<file path=ppt/media/image18.png>
</file>

<file path=ppt/media/image19.png>
</file>

<file path=ppt/media/image2.tiff>
</file>

<file path=ppt/media/image20.png>
</file>

<file path=ppt/media/image3.tiff>
</file>

<file path=ppt/media/image4.png>
</file>

<file path=ppt/media/image5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D9384D-5658-4DBF-B95A-C190640414B9}" type="datetimeFigureOut">
              <a:rPr lang="en-US" smtClean="0"/>
              <a:t>6/19/19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E05822-0A88-4D27-9EA6-F053463D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439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5822-0A88-4D27-9EA6-F053463D7B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342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5822-0A88-4D27-9EA6-F053463D7B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844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A99D1-313B-447B-B1F7-051EC4AE5B8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039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5822-0A88-4D27-9EA6-F053463D7B0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95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48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68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62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57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75" y="134204"/>
            <a:ext cx="11820525" cy="79924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181100"/>
            <a:ext cx="11820525" cy="5095875"/>
          </a:xfrm>
        </p:spPr>
        <p:txBody>
          <a:bodyPr/>
          <a:lstStyle>
            <a:lvl1pPr>
              <a:buClr>
                <a:srgbClr val="C00000"/>
              </a:buClr>
              <a:defRPr/>
            </a:lvl1pPr>
            <a:lvl2pPr marL="384048" indent="-182880">
              <a:buClr>
                <a:srgbClr val="C00000"/>
              </a:buClr>
              <a:buFont typeface="Arial" panose="020B0604020202020204" pitchFamily="34" charset="0"/>
              <a:buChar char="•"/>
              <a:defRPr/>
            </a:lvl2pPr>
            <a:lvl3pPr marL="566928" indent="-182880">
              <a:buClr>
                <a:srgbClr val="C00000"/>
              </a:buClr>
              <a:buSzPct val="85000"/>
              <a:buFont typeface="Webdings" panose="05030102010509060703" pitchFamily="18" charset="2"/>
              <a:buChar char=""/>
              <a:defRPr/>
            </a:lvl3pPr>
            <a:lvl4pPr marL="749808" indent="-182880">
              <a:buClr>
                <a:srgbClr val="C00000"/>
              </a:buClr>
              <a:buFont typeface="Calibri" panose="020F0502020204030204" pitchFamily="34" charset="0"/>
              <a:buChar char="-"/>
              <a:defRPr/>
            </a:lvl4pPr>
            <a:lvl5pPr marL="932688" indent="-182880">
              <a:buClr>
                <a:srgbClr val="C00000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9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671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10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8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421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511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PhD Thesis Proposal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57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2/4/2015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PhD Thesis Proposal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0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2/4/2015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PhD Thesis Proposal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88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349" y="153537"/>
            <a:ext cx="11896725" cy="808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349" y="1160833"/>
            <a:ext cx="11896725" cy="47082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2/4/2015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PhD Thesis Proposal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60D7AFB-DD53-4D4F-9404-D2F4B696591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33349" y="1061570"/>
            <a:ext cx="1189672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218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uhs2LuO3Zc" TargetMode="External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KkOCeAtKHIc?t=1m28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djective" TargetMode="External"/><Relationship Id="rId3" Type="http://schemas.openxmlformats.org/officeDocument/2006/relationships/hyperlink" Target="https://en.wikipedia.org/wiki/Phrase" TargetMode="External"/><Relationship Id="rId7" Type="http://schemas.openxmlformats.org/officeDocument/2006/relationships/hyperlink" Target="https://en.wikipedia.org/wiki/Verb" TargetMode="External"/><Relationship Id="rId2" Type="http://schemas.openxmlformats.org/officeDocument/2006/relationships/hyperlink" Target="https://en.wikipedia.org/wiki/Lexicograph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Noun" TargetMode="External"/><Relationship Id="rId5" Type="http://schemas.openxmlformats.org/officeDocument/2006/relationships/hyperlink" Target="https://en.wikipedia.org/wiki/Paragraph" TargetMode="External"/><Relationship Id="rId10" Type="http://schemas.openxmlformats.org/officeDocument/2006/relationships/image" Target="../media/image19.png"/><Relationship Id="rId4" Type="http://schemas.openxmlformats.org/officeDocument/2006/relationships/hyperlink" Target="https://en.wikipedia.org/wiki/Sentence_(linguistics)" TargetMode="External"/><Relationship Id="rId9" Type="http://schemas.openxmlformats.org/officeDocument/2006/relationships/hyperlink" Target="https://en.wikipedia.org/wiki/Adverb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Natural_language" TargetMode="External"/><Relationship Id="rId13" Type="http://schemas.openxmlformats.org/officeDocument/2006/relationships/hyperlink" Target="https://en.wikipedia.org/wiki/Language" TargetMode="External"/><Relationship Id="rId3" Type="http://schemas.openxmlformats.org/officeDocument/2006/relationships/diagramLayout" Target="../diagrams/layout1.xml"/><Relationship Id="rId7" Type="http://schemas.openxmlformats.org/officeDocument/2006/relationships/hyperlink" Target="https://en.wikipedia.org/wiki/Sentence_(linguistics)" TargetMode="External"/><Relationship Id="rId12" Type="http://schemas.openxmlformats.org/officeDocument/2006/relationships/hyperlink" Target="https://en.wikipedia.org/wiki/Meaning_(linguistics)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hyperlink" Target="https://en.wikipedia.org/wiki/Philosophical" TargetMode="External"/><Relationship Id="rId5" Type="http://schemas.openxmlformats.org/officeDocument/2006/relationships/diagramColors" Target="../diagrams/colors1.xml"/><Relationship Id="rId15" Type="http://schemas.openxmlformats.org/officeDocument/2006/relationships/hyperlink" Target="https://en.wikipedia.org/wiki/Context_(language_use)" TargetMode="External"/><Relationship Id="rId10" Type="http://schemas.openxmlformats.org/officeDocument/2006/relationships/hyperlink" Target="https://en.wikipedia.org/wiki/Linguistics" TargetMode="External"/><Relationship Id="rId4" Type="http://schemas.openxmlformats.org/officeDocument/2006/relationships/diagramQuickStyle" Target="../diagrams/quickStyle1.xml"/><Relationship Id="rId9" Type="http://schemas.openxmlformats.org/officeDocument/2006/relationships/hyperlink" Target="https://en.wikipedia.org/wiki/Word_order" TargetMode="External"/><Relationship Id="rId14" Type="http://schemas.openxmlformats.org/officeDocument/2006/relationships/hyperlink" Target="https://en.wikipedia.org/wiki/Semiotic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94478"/>
            <a:ext cx="10058400" cy="1481244"/>
          </a:xfrm>
        </p:spPr>
        <p:txBody>
          <a:bodyPr lIns="91440" tIns="0" bIns="0">
            <a:normAutofit/>
          </a:bodyPr>
          <a:lstStyle/>
          <a:p>
            <a:pPr algn="r"/>
            <a:r>
              <a:rPr lang="en-US" sz="4800" b="1" dirty="0"/>
              <a:t>Introduction to </a:t>
            </a:r>
            <a:br>
              <a:rPr lang="en-US" sz="4800" b="1" dirty="0"/>
            </a:br>
            <a:r>
              <a:rPr lang="en-US" sz="4800" b="1" dirty="0"/>
              <a:t>Natural Language Processing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</a:t>
            </a:fld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097280" y="3614065"/>
            <a:ext cx="10058400" cy="335792"/>
          </a:xfrm>
          <a:prstGeom prst="rect">
            <a:avLst/>
          </a:prstGeom>
        </p:spPr>
        <p:txBody>
          <a:bodyPr vert="horz" lIns="91440" tIns="0" rIns="91440" bIns="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000" dirty="0"/>
              <a:t>Paul Rad, Ph.D.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54083" y="3949858"/>
            <a:ext cx="10058400" cy="1109086"/>
          </a:xfrm>
          <a:prstGeom prst="rect">
            <a:avLst/>
          </a:prstGeom>
        </p:spPr>
        <p:txBody>
          <a:bodyPr vert="horz" lIns="91440" tIns="0" rIns="91440" bIns="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dirty="0"/>
              <a:t>Associate Professor</a:t>
            </a:r>
          </a:p>
          <a:p>
            <a:pPr algn="r"/>
            <a:r>
              <a:rPr lang="en-US" sz="1800" dirty="0"/>
              <a:t>Cyber Analytics and AI </a:t>
            </a:r>
          </a:p>
          <a:p>
            <a:pPr algn="r"/>
            <a:r>
              <a:rPr lang="en-US" sz="1800" dirty="0"/>
              <a:t>Information Systems and Cyber Security</a:t>
            </a:r>
          </a:p>
          <a:p>
            <a:pPr algn="r"/>
            <a:r>
              <a:rPr lang="en-US" sz="1800" dirty="0"/>
              <a:t>College of Business School</a:t>
            </a:r>
          </a:p>
          <a:p>
            <a:pPr algn="r"/>
            <a:r>
              <a:rPr lang="en-US" sz="1800" dirty="0"/>
              <a:t>210.872.7259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666749" y="294478"/>
            <a:ext cx="11525251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3569551" y="5291239"/>
            <a:ext cx="862244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http://www.easypurl.info/wp-content/uploads/2015/05/DS.wordle.png">
            <a:extLst>
              <a:ext uri="{FF2B5EF4-FFF2-40B4-BE49-F238E27FC236}">
                <a16:creationId xmlns:a16="http://schemas.microsoft.com/office/drawing/2014/main" id="{EAE2DB29-5D7C-A641-88AC-81F5762584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143130" y="2343602"/>
            <a:ext cx="4852842" cy="283149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6079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FEC7F9-84FC-BF4D-AFF2-544AA349A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065" y="1526422"/>
            <a:ext cx="3003550" cy="434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8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951" y="1342592"/>
            <a:ext cx="7636099" cy="44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430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Language model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200" dirty="0"/>
              <a:t>Autocomplete</a:t>
            </a:r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6501: Natural Language Processing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12</a:t>
            </a:fld>
            <a:endParaRPr lang="en-US" dirty="0"/>
          </a:p>
        </p:txBody>
      </p:sp>
      <p:pic>
        <p:nvPicPr>
          <p:cNvPr id="31746" name="Picture 2" descr="http://fakeplus.com/pictures/jpg/-google-autocomplete-fail_201203220636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4116" y="2063857"/>
            <a:ext cx="5903768" cy="447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fakeplus.com/pictures/jpg/-google-autocomplete-fail_2012032206361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740"/>
          <a:stretch/>
        </p:blipFill>
        <p:spPr bwMode="auto">
          <a:xfrm>
            <a:off x="2363066" y="1831383"/>
            <a:ext cx="8152534" cy="119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434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Language model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Smart Reply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13</a:t>
            </a:fld>
            <a:endParaRPr lang="en-US" dirty="0"/>
          </a:p>
        </p:txBody>
      </p:sp>
      <p:pic>
        <p:nvPicPr>
          <p:cNvPr id="33794" name="Picture 2" descr="https://www.wired.com/wp-content/uploads/2015/11/SmartReply_A_personal_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670" y="1128081"/>
            <a:ext cx="2890449" cy="5138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0350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4CD05-467A-2142-8D87-36138C7F4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Classification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00D65-BBB0-DF49-BCD7-16A0ABE9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14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8C5F334-8C73-0D44-BEA0-053416F9E3C7}"/>
              </a:ext>
            </a:extLst>
          </p:cNvPr>
          <p:cNvGrpSpPr/>
          <p:nvPr/>
        </p:nvGrpSpPr>
        <p:grpSpPr>
          <a:xfrm>
            <a:off x="615398" y="3750365"/>
            <a:ext cx="6885332" cy="2227383"/>
            <a:chOff x="628650" y="3936825"/>
            <a:chExt cx="8095518" cy="1903036"/>
          </a:xfrm>
        </p:grpSpPr>
        <p:pic>
          <p:nvPicPr>
            <p:cNvPr id="8" name="Picture 6" descr="https://www.wired.com/images_blogs/gadgetlab/2013/05/gmail_desktopview.png">
              <a:extLst>
                <a:ext uri="{FF2B5EF4-FFF2-40B4-BE49-F238E27FC236}">
                  <a16:creationId xmlns:a16="http://schemas.microsoft.com/office/drawing/2014/main" id="{45FA2EA4-27A5-F34F-8A39-A6216A6DCE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650" y="3936825"/>
              <a:ext cx="8023653" cy="18429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40792E-7554-3F4C-B539-832B1AD9685A}"/>
                </a:ext>
              </a:extLst>
            </p:cNvPr>
            <p:cNvSpPr txBox="1"/>
            <p:nvPr/>
          </p:nvSpPr>
          <p:spPr>
            <a:xfrm>
              <a:off x="7521146" y="5562862"/>
              <a:ext cx="12030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www.wired.com</a:t>
              </a:r>
            </a:p>
          </p:txBody>
        </p:sp>
      </p:grpSp>
      <p:pic>
        <p:nvPicPr>
          <p:cNvPr id="10" name="Picture 2" descr="http://images.bidnessetc.com/img/google-inc-updates-its-gmail-settings-improves-spam-detection.jpg">
            <a:extLst>
              <a:ext uri="{FF2B5EF4-FFF2-40B4-BE49-F238E27FC236}">
                <a16:creationId xmlns:a16="http://schemas.microsoft.com/office/drawing/2014/main" id="{F0A84FDB-85BB-6C49-88D8-A0A04321E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356" y="1270861"/>
            <a:ext cx="3608173" cy="202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1857C3-F4EF-3441-9B9F-03EE17D05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2487" y="1283272"/>
            <a:ext cx="3489188" cy="20171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518719-0B41-8745-AD4E-E0D64E5E198A}"/>
              </a:ext>
            </a:extLst>
          </p:cNvPr>
          <p:cNvSpPr txBox="1"/>
          <p:nvPr/>
        </p:nvSpPr>
        <p:spPr>
          <a:xfrm>
            <a:off x="5345809" y="2820196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Phishing</a:t>
            </a:r>
          </a:p>
        </p:txBody>
      </p:sp>
    </p:spTree>
    <p:extLst>
      <p:ext uri="{BB962C8B-B14F-4D97-AF65-F5344CB8AC3E}">
        <p14:creationId xmlns:p14="http://schemas.microsoft.com/office/powerpoint/2010/main" val="323102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answering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15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101" y="1792984"/>
            <a:ext cx="5819099" cy="321436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644744" y="5022464"/>
            <a:ext cx="45509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rgbClr val="660099"/>
                </a:solidFill>
                <a:latin typeface="arial" panose="020B0604020202020204" pitchFamily="34" charset="0"/>
                <a:hlinkClick r:id="rId3"/>
              </a:rPr>
              <a:t>'Watson' computer wins at 'Jeopardy' </a:t>
            </a:r>
            <a:endParaRPr lang="en-US" b="1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593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Natural language instruction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pPr marL="0" indent="0">
              <a:buNone/>
            </a:pPr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16</a:t>
            </a:fld>
            <a:endParaRPr lang="en-US" dirty="0"/>
          </a:p>
        </p:txBody>
      </p:sp>
      <p:pic>
        <p:nvPicPr>
          <p:cNvPr id="16386" name="Picture 2" descr="http://cdn.geekwire.com/wp-content/uploads/2014/11/amazonecho-620x447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72"/>
          <a:stretch/>
        </p:blipFill>
        <p:spPr bwMode="auto">
          <a:xfrm>
            <a:off x="3624648" y="1217775"/>
            <a:ext cx="4695568" cy="469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4010025" y="5446995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https://youtu.be/KkOCeAtKHIc?t=1m28s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818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Comprehension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br>
              <a:rPr lang="en-US" dirty="0"/>
            </a:br>
            <a:endParaRPr lang="en-US" dirty="0"/>
          </a:p>
          <a:p>
            <a:endParaRPr lang="en-US" sz="3200" dirty="0"/>
          </a:p>
          <a:p>
            <a:r>
              <a:rPr lang="en-US" sz="3200" dirty="0"/>
              <a:t>Q: who wrote Winnie the Pooh?</a:t>
            </a:r>
          </a:p>
          <a:p>
            <a:r>
              <a:rPr lang="en-US" sz="3200" dirty="0"/>
              <a:t>Q: where is </a:t>
            </a:r>
            <a:r>
              <a:rPr lang="en-US" altLang="zh-TW" sz="3200" dirty="0"/>
              <a:t>Chris</a:t>
            </a:r>
            <a:r>
              <a:rPr lang="en-US" sz="3200" dirty="0"/>
              <a:t> lived?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17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152650" y="1270862"/>
            <a:ext cx="7975798" cy="2585323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tIns="182880" bIns="0" anchor="ctr" anchorCtr="0">
            <a:spAutoFit/>
          </a:bodyPr>
          <a:lstStyle/>
          <a:p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Christopher Robin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alive and well.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same person that you read about in the book,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Winnie the Pooh.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lived in a pretty home called </a:t>
            </a: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Cotchfield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Farm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When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 three years old,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father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wrote a poem about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him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poem was printed in a magazine for others to read. 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Robin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wrote a book</a:t>
            </a:r>
          </a:p>
        </p:txBody>
      </p:sp>
    </p:spTree>
    <p:extLst>
      <p:ext uri="{BB962C8B-B14F-4D97-AF65-F5344CB8AC3E}">
        <p14:creationId xmlns:p14="http://schemas.microsoft.com/office/powerpoint/2010/main" val="2551494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94478"/>
            <a:ext cx="10058400" cy="1481244"/>
          </a:xfrm>
        </p:spPr>
        <p:txBody>
          <a:bodyPr lIns="91440" tIns="0" bIns="0">
            <a:normAutofit/>
          </a:bodyPr>
          <a:lstStyle/>
          <a:p>
            <a:pPr algn="r"/>
            <a:r>
              <a:rPr lang="en-US" altLang="zh-TW" sz="4800" dirty="0">
                <a:solidFill>
                  <a:schemeClr val="tx1"/>
                </a:solidFill>
              </a:rPr>
              <a:t>What are the challenges?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18</a:t>
            </a:fld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097280" y="3614065"/>
            <a:ext cx="10058400" cy="335792"/>
          </a:xfrm>
          <a:prstGeom prst="rect">
            <a:avLst/>
          </a:prstGeom>
        </p:spPr>
        <p:txBody>
          <a:bodyPr vert="horz" lIns="91440" tIns="0" rIns="91440" bIns="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000" dirty="0"/>
              <a:t>Paul Rad, Ph.D.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54083" y="3949858"/>
            <a:ext cx="10058400" cy="1109086"/>
          </a:xfrm>
          <a:prstGeom prst="rect">
            <a:avLst/>
          </a:prstGeom>
        </p:spPr>
        <p:txBody>
          <a:bodyPr vert="horz" lIns="91440" tIns="0" rIns="91440" bIns="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dirty="0"/>
              <a:t>Associate Professor</a:t>
            </a:r>
          </a:p>
          <a:p>
            <a:pPr algn="r"/>
            <a:r>
              <a:rPr lang="en-US" sz="1800" dirty="0"/>
              <a:t>Cyber Analytics and AI </a:t>
            </a:r>
          </a:p>
          <a:p>
            <a:pPr algn="r"/>
            <a:r>
              <a:rPr lang="en-US" sz="1800" dirty="0"/>
              <a:t>Information Systems and Cyber Security</a:t>
            </a:r>
          </a:p>
          <a:p>
            <a:pPr algn="r"/>
            <a:r>
              <a:rPr lang="en-US" sz="1800" dirty="0"/>
              <a:t>College of Business School</a:t>
            </a:r>
          </a:p>
          <a:p>
            <a:pPr algn="r"/>
            <a:r>
              <a:rPr lang="en-US" sz="1800" dirty="0"/>
              <a:t>210.872.7259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666749" y="294478"/>
            <a:ext cx="11525251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3569551" y="5291239"/>
            <a:ext cx="862244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http://www.easypurl.info/wp-content/uploads/2015/05/DS.wordle.png">
            <a:extLst>
              <a:ext uri="{FF2B5EF4-FFF2-40B4-BE49-F238E27FC236}">
                <a16:creationId xmlns:a16="http://schemas.microsoft.com/office/drawing/2014/main" id="{EAE2DB29-5D7C-A641-88AC-81F5762584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143130" y="2343602"/>
            <a:ext cx="4852842" cy="283149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509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Challenges – ambiguity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Word sense ambiguity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974" y="2096412"/>
            <a:ext cx="10239509" cy="371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52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en-US" b="1" dirty="0">
                <a:solidFill>
                  <a:schemeClr val="tx1"/>
                </a:solidFill>
              </a:rPr>
              <a:t>Outline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sz="3200" dirty="0"/>
              <a:t>Big Text Data and Processing</a:t>
            </a:r>
          </a:p>
          <a:p>
            <a:pPr lvl="1">
              <a:defRPr/>
            </a:pPr>
            <a:r>
              <a:rPr lang="en-US" sz="3000" dirty="0"/>
              <a:t>Rule-base approach</a:t>
            </a:r>
          </a:p>
          <a:p>
            <a:pPr lvl="1">
              <a:defRPr/>
            </a:pPr>
            <a:r>
              <a:rPr lang="en-US" sz="3000" dirty="0"/>
              <a:t>Probabilistic Machine Learning </a:t>
            </a:r>
          </a:p>
          <a:p>
            <a:pPr lvl="1">
              <a:defRPr/>
            </a:pPr>
            <a:r>
              <a:rPr lang="en-US" sz="3000" dirty="0"/>
              <a:t>Deep Learning approach</a:t>
            </a:r>
          </a:p>
          <a:p>
            <a:pPr>
              <a:defRPr/>
            </a:pPr>
            <a:r>
              <a:rPr lang="en-US" sz="3200" dirty="0"/>
              <a:t>What is NLP</a:t>
            </a:r>
          </a:p>
          <a:p>
            <a:pPr>
              <a:defRPr/>
            </a:pPr>
            <a:r>
              <a:rPr lang="en-US" altLang="en-US" sz="3200" dirty="0"/>
              <a:t>Application of NLP</a:t>
            </a:r>
          </a:p>
          <a:p>
            <a:pPr>
              <a:defRPr/>
            </a:pPr>
            <a:r>
              <a:rPr lang="en-US" altLang="zh-TW" sz="3200" dirty="0"/>
              <a:t>What are the challenges?</a:t>
            </a:r>
          </a:p>
          <a:p>
            <a:pPr>
              <a:defRPr/>
            </a:pPr>
            <a:r>
              <a:rPr lang="en-US" sz="3200" dirty="0">
                <a:solidFill>
                  <a:schemeClr val="accent5"/>
                </a:solidFill>
              </a:rPr>
              <a:t>Key NLP components</a:t>
            </a:r>
          </a:p>
          <a:p>
            <a:pPr>
              <a:defRPr/>
            </a:pPr>
            <a:endParaRPr lang="en-US" altLang="zh-TW" sz="3200" dirty="0"/>
          </a:p>
          <a:p>
            <a:pPr>
              <a:defRPr/>
            </a:pPr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8033861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04DD-02EB-2949-B352-B3AAC5D9B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Word sense ambiguity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A95B4-D34C-DA45-99DF-B56F36695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4" descr="https://s-media-cache-ak0.pinimg.com/236x/f2/91/32/f291326319b71138c63e645dbc090ffd.jpg">
            <a:extLst>
              <a:ext uri="{FF2B5EF4-FFF2-40B4-BE49-F238E27FC236}">
                <a16:creationId xmlns:a16="http://schemas.microsoft.com/office/drawing/2014/main" id="{827FDCBA-D4BF-6341-949B-2003DDEA2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3946" y="1218628"/>
            <a:ext cx="3398288" cy="539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8586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Challenges – ambiguity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Word sense / meaning ambiguity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21</a:t>
            </a:fld>
            <a:endParaRPr lang="en-US" dirty="0"/>
          </a:p>
        </p:txBody>
      </p:sp>
      <p:pic>
        <p:nvPicPr>
          <p:cNvPr id="2050" name="Picture 2" descr="“Call me an ambulance!”&#10;Siri: “From now on, I’ll call you ‘An Ambulance’. Okay?”&#10;Thanks to @rsongtan for surviving long enough to post this screenshot. [URL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359" y="212226"/>
            <a:ext cx="4158531" cy="62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469447" y="5808301"/>
            <a:ext cx="3119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Credit: http://stuffsirisaid.com</a:t>
            </a:r>
          </a:p>
        </p:txBody>
      </p:sp>
    </p:spTree>
    <p:extLst>
      <p:ext uri="{BB962C8B-B14F-4D97-AF65-F5344CB8AC3E}">
        <p14:creationId xmlns:p14="http://schemas.microsoft.com/office/powerpoint/2010/main" val="519348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-- ambiguity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Ambiguous headlines:</a:t>
            </a:r>
          </a:p>
          <a:p>
            <a:pPr lvl="1"/>
            <a:r>
              <a:rPr lang="en-US" sz="3200" dirty="0"/>
              <a:t>Include your children when baking cookies</a:t>
            </a:r>
          </a:p>
          <a:p>
            <a:pPr lvl="1"/>
            <a:r>
              <a:rPr lang="en-US" sz="3200" dirty="0"/>
              <a:t>Local High School Dropouts Cut in Half</a:t>
            </a:r>
          </a:p>
          <a:p>
            <a:pPr lvl="1"/>
            <a:r>
              <a:rPr lang="en-US" sz="3200" dirty="0"/>
              <a:t>Hospitals are Sued by 7 Foot Doctors</a:t>
            </a:r>
          </a:p>
          <a:p>
            <a:pPr lvl="1"/>
            <a:r>
              <a:rPr lang="en-US" sz="3200" dirty="0"/>
              <a:t>Iraqi Head Seeks Arms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/>
              <a:t>Safety Experts Say School Bus Passengers Should Be Belted  </a:t>
            </a:r>
          </a:p>
          <a:p>
            <a:pPr lvl="1"/>
            <a:r>
              <a:rPr lang="en-US" sz="3200" dirty="0"/>
              <a:t>Teacher Strikes Idle Kids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37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Challenges – ambiguity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Pronoun reference ambiguity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23</a:t>
            </a:fld>
            <a:endParaRPr lang="en-US" dirty="0"/>
          </a:p>
        </p:txBody>
      </p:sp>
      <p:pic>
        <p:nvPicPr>
          <p:cNvPr id="5122" name="Picture 2" descr="Example of Confusing Pronoun Us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567" y="1737177"/>
            <a:ext cx="5879668" cy="3811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171566" y="5609283"/>
            <a:ext cx="649965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Credit: http://www.printwand.com/blog/8-catastrophic-examples-of-word-choice-mistakes</a:t>
            </a:r>
          </a:p>
        </p:txBody>
      </p:sp>
    </p:spTree>
    <p:extLst>
      <p:ext uri="{BB962C8B-B14F-4D97-AF65-F5344CB8AC3E}">
        <p14:creationId xmlns:p14="http://schemas.microsoft.com/office/powerpoint/2010/main" val="3105517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– language is not static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Language grows and changes</a:t>
            </a:r>
          </a:p>
          <a:p>
            <a:pPr lvl="1"/>
            <a:r>
              <a:rPr lang="en-US" sz="3200" dirty="0"/>
              <a:t>e.g., cyber lingo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24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734962" y="2443205"/>
          <a:ext cx="6919784" cy="34137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020393">
                  <a:extLst>
                    <a:ext uri="{9D8B030D-6E8A-4147-A177-3AD203B41FA5}">
                      <a16:colId xmlns:a16="http://schemas.microsoft.com/office/drawing/2014/main" val="1101981997"/>
                    </a:ext>
                  </a:extLst>
                </a:gridCol>
                <a:gridCol w="3899391">
                  <a:extLst>
                    <a:ext uri="{9D8B030D-6E8A-4147-A177-3AD203B41FA5}">
                      <a16:colId xmlns:a16="http://schemas.microsoft.com/office/drawing/2014/main" val="2101745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600" b="0" dirty="0"/>
                        <a:t>LOL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b="0" dirty="0"/>
                        <a:t>Laugh out</a:t>
                      </a:r>
                      <a:r>
                        <a:rPr lang="en-US" sz="2600" b="0" baseline="0" dirty="0"/>
                        <a:t> loud</a:t>
                      </a:r>
                      <a:endParaRPr lang="en-US" sz="2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924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G2G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Got to go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671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BFN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Bye for now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044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B4N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Bye for now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7139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Idk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I don’t know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119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600" dirty="0"/>
                        <a:t>FWIW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For what it’s worth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331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LUWAMH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Love you with all my heart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572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62258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– scale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Examples:</a:t>
            </a:r>
          </a:p>
          <a:p>
            <a:pPr lvl="1"/>
            <a:r>
              <a:rPr lang="en-US" sz="3200" dirty="0"/>
              <a:t>Bible (King James version): ~700K</a:t>
            </a:r>
          </a:p>
          <a:p>
            <a:pPr lvl="1"/>
            <a:r>
              <a:rPr lang="en-US" sz="3200" dirty="0"/>
              <a:t>Penn Tree bank ~1M from Wall street journal</a:t>
            </a:r>
          </a:p>
          <a:p>
            <a:pPr lvl="1"/>
            <a:r>
              <a:rPr lang="en-US" sz="3200" dirty="0"/>
              <a:t>Newswire collection</a:t>
            </a:r>
            <a:r>
              <a:rPr lang="en-US" altLang="zh-TW" sz="3200" dirty="0"/>
              <a:t>:</a:t>
            </a:r>
            <a:r>
              <a:rPr lang="zh-TW" altLang="en-US" sz="3200" dirty="0"/>
              <a:t> </a:t>
            </a:r>
            <a:r>
              <a:rPr lang="en-US" altLang="zh-TW" sz="3200" dirty="0"/>
              <a:t>500M+</a:t>
            </a:r>
          </a:p>
          <a:p>
            <a:pPr lvl="1"/>
            <a:r>
              <a:rPr lang="en-US" altLang="zh-TW" sz="3200" dirty="0"/>
              <a:t>Wikipedia: 2.9 billion word (English)</a:t>
            </a:r>
          </a:p>
          <a:p>
            <a:pPr lvl="1"/>
            <a:r>
              <a:rPr lang="en-US" altLang="zh-TW" sz="3200" dirty="0"/>
              <a:t>Web: several billions of words</a:t>
            </a:r>
          </a:p>
          <a:p>
            <a:pPr lvl="1"/>
            <a:endParaRPr lang="en-US" altLang="zh-TW" sz="3200" dirty="0"/>
          </a:p>
          <a:p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270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9402" y="2485101"/>
            <a:ext cx="10058400" cy="1481244"/>
          </a:xfrm>
        </p:spPr>
        <p:txBody>
          <a:bodyPr lIns="91440" tIns="0" bIns="0">
            <a:normAutofit/>
          </a:bodyPr>
          <a:lstStyle/>
          <a:p>
            <a:pPr algn="r"/>
            <a:r>
              <a:rPr lang="en-US" sz="4800" b="1" dirty="0"/>
              <a:t>Part of Speech Tagging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26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666749" y="294478"/>
            <a:ext cx="11525251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3569551" y="5291239"/>
            <a:ext cx="862244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http://www.easypurl.info/wp-content/uploads/2015/05/DS.wordle.png">
            <a:extLst>
              <a:ext uri="{FF2B5EF4-FFF2-40B4-BE49-F238E27FC236}">
                <a16:creationId xmlns:a16="http://schemas.microsoft.com/office/drawing/2014/main" id="{EAE2DB29-5D7C-A641-88AC-81F5762584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143130" y="2343602"/>
            <a:ext cx="4852842" cy="283149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8C58308-418D-2D4D-A5CA-BBD19F3F7091}"/>
              </a:ext>
            </a:extLst>
          </p:cNvPr>
          <p:cNvSpPr/>
          <p:nvPr/>
        </p:nvSpPr>
        <p:spPr>
          <a:xfrm>
            <a:off x="666749" y="6455578"/>
            <a:ext cx="22476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https://</a:t>
            </a:r>
            <a:r>
              <a:rPr lang="en-US" b="1" dirty="0" err="1">
                <a:solidFill>
                  <a:schemeClr val="bg1"/>
                </a:solidFill>
              </a:rPr>
              <a:t>www.nltk.org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5568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Bag-of-Words with N-grams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N-grams: a contiguous sequence of n tokens from a given piece of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27</a:t>
            </a:fld>
            <a:endParaRPr lang="en-US" dirty="0"/>
          </a:p>
        </p:txBody>
      </p:sp>
      <p:pic>
        <p:nvPicPr>
          <p:cNvPr id="34820" name="Picture 4" descr="Image result for n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860" y="2198411"/>
            <a:ext cx="6619875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801756" y="5586267"/>
            <a:ext cx="10972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http://recognize-speech.com/language-model/n-gram-model/comparison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34333C-6F61-AB4B-B793-DF08C8A3EC31}"/>
              </a:ext>
            </a:extLst>
          </p:cNvPr>
          <p:cNvSpPr txBox="1"/>
          <p:nvPr/>
        </p:nvSpPr>
        <p:spPr>
          <a:xfrm>
            <a:off x="8712953" y="5447701"/>
            <a:ext cx="2349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N-(N-grams -1)</a:t>
            </a:r>
          </a:p>
        </p:txBody>
      </p:sp>
    </p:spTree>
    <p:extLst>
      <p:ext uri="{BB962C8B-B14F-4D97-AF65-F5344CB8AC3E}">
        <p14:creationId xmlns:p14="http://schemas.microsoft.com/office/powerpoint/2010/main" val="25441284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73EE2-823B-A143-9BCF-9911459A1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of Speech Tagging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AA873-F576-8343-8E23-CAB2E801E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part-of-speech tagging (POS tagging or </a:t>
            </a:r>
            <a:r>
              <a:rPr lang="en-US" sz="2800" dirty="0" err="1"/>
              <a:t>PoS</a:t>
            </a:r>
            <a:r>
              <a:rPr lang="en-US" sz="2800" dirty="0"/>
              <a:t> tagging or POST is the process of marking up a word in a text based on both its definition and its context—i.e., its </a:t>
            </a:r>
            <a:r>
              <a:rPr lang="en-US" sz="2800" dirty="0">
                <a:hlinkClick r:id="rId2" tooltip="Lexicography"/>
              </a:rPr>
              <a:t>relationship with adjacent and related words</a:t>
            </a:r>
            <a:r>
              <a:rPr lang="en-US" sz="2800" dirty="0"/>
              <a:t> in a </a:t>
            </a:r>
            <a:r>
              <a:rPr lang="en-US" sz="2800" dirty="0">
                <a:hlinkClick r:id="rId3" tooltip="Phrase"/>
              </a:rPr>
              <a:t>phrase</a:t>
            </a:r>
            <a:r>
              <a:rPr lang="en-US" sz="2800" dirty="0"/>
              <a:t>, </a:t>
            </a:r>
            <a:r>
              <a:rPr lang="en-US" sz="2800" dirty="0">
                <a:hlinkClick r:id="rId4" tooltip="Sentence (linguistics)"/>
              </a:rPr>
              <a:t>sentence</a:t>
            </a:r>
            <a:r>
              <a:rPr lang="en-US" sz="2800" dirty="0"/>
              <a:t>, or </a:t>
            </a:r>
            <a:r>
              <a:rPr lang="en-US" sz="2800" dirty="0">
                <a:hlinkClick r:id="rId5" tooltip="Paragraph"/>
              </a:rPr>
              <a:t>paragraph</a:t>
            </a:r>
            <a:r>
              <a:rPr lang="en-US" sz="2800" dirty="0"/>
              <a:t>.  A simplified form of this is commonly taught to school-age children, in the identification of words as </a:t>
            </a:r>
            <a:r>
              <a:rPr lang="en-US" sz="2800" dirty="0">
                <a:hlinkClick r:id="rId6" tooltip="Noun"/>
              </a:rPr>
              <a:t>nouns</a:t>
            </a:r>
            <a:r>
              <a:rPr lang="en-US" sz="2800" dirty="0"/>
              <a:t>, </a:t>
            </a:r>
            <a:r>
              <a:rPr lang="en-US" sz="2800" dirty="0">
                <a:hlinkClick r:id="rId7" tooltip="Verb"/>
              </a:rPr>
              <a:t>verbs</a:t>
            </a:r>
            <a:r>
              <a:rPr lang="en-US" sz="2800" dirty="0"/>
              <a:t>, </a:t>
            </a:r>
            <a:r>
              <a:rPr lang="en-US" sz="2800" dirty="0">
                <a:hlinkClick r:id="rId8" tooltip="Adjective"/>
              </a:rPr>
              <a:t>adjectives</a:t>
            </a:r>
            <a:r>
              <a:rPr lang="en-US" sz="2800" dirty="0"/>
              <a:t>, </a:t>
            </a:r>
            <a:r>
              <a:rPr lang="en-US" sz="2800" dirty="0">
                <a:hlinkClick r:id="rId9" tooltip="Adverb"/>
              </a:rPr>
              <a:t>adverbs</a:t>
            </a:r>
            <a:r>
              <a:rPr lang="en-US" sz="2800" dirty="0"/>
              <a:t>, etc.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1553A-E5F5-0D4F-B6C8-E2E7FA98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28</a:t>
            </a:fld>
            <a:endParaRPr lang="en-US"/>
          </a:p>
        </p:txBody>
      </p:sp>
      <p:pic>
        <p:nvPicPr>
          <p:cNvPr id="7" name="Picture 4" descr="https://www.safaribooksonline.com/library/view/natural-language-annotation/9781449332693/figs/web/nlml_0106.png">
            <a:extLst>
              <a:ext uri="{FF2B5EF4-FFF2-40B4-BE49-F238E27FC236}">
                <a16:creationId xmlns:a16="http://schemas.microsoft.com/office/drawing/2014/main" id="{A9ED8684-40B6-784B-86E7-0819FC0DD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5684" y="3279453"/>
            <a:ext cx="4588715" cy="3245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056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Syntactic parsing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29</a:t>
            </a:fld>
            <a:endParaRPr lang="en-US" dirty="0"/>
          </a:p>
        </p:txBody>
      </p:sp>
      <p:pic>
        <p:nvPicPr>
          <p:cNvPr id="22530" name="Picture 2" descr="http://nltk.sourceforge.net/doc/en/tree_images/ch03-tree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0" y="1397088"/>
            <a:ext cx="6610349" cy="4521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5798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A5D99-B0E2-2448-A8E4-5DB0C6BF9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Text Data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1CA39-B9CE-3F44-93AA-B85E2574D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9D4B29-C97C-6442-8157-49221EAF4AFE}"/>
              </a:ext>
            </a:extLst>
          </p:cNvPr>
          <p:cNvSpPr txBox="1"/>
          <p:nvPr/>
        </p:nvSpPr>
        <p:spPr>
          <a:xfrm>
            <a:off x="724619" y="1863306"/>
            <a:ext cx="2273828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Internet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Blogs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News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Email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Literature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Twitter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Websites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Reviews</a:t>
            </a:r>
          </a:p>
        </p:txBody>
      </p:sp>
      <p:sp>
        <p:nvSpPr>
          <p:cNvPr id="8" name="Notched Right Arrow 7">
            <a:extLst>
              <a:ext uri="{FF2B5EF4-FFF2-40B4-BE49-F238E27FC236}">
                <a16:creationId xmlns:a16="http://schemas.microsoft.com/office/drawing/2014/main" id="{65F1F86B-3E18-1243-A3D7-E6A8DE1ACF36}"/>
              </a:ext>
            </a:extLst>
          </p:cNvPr>
          <p:cNvSpPr/>
          <p:nvPr/>
        </p:nvSpPr>
        <p:spPr>
          <a:xfrm>
            <a:off x="3209026" y="2877025"/>
            <a:ext cx="1966823" cy="1142884"/>
          </a:xfrm>
          <a:prstGeom prst="notched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7693AE-BA62-0640-B0FF-D4A094C12B1E}"/>
              </a:ext>
            </a:extLst>
          </p:cNvPr>
          <p:cNvSpPr txBox="1"/>
          <p:nvPr/>
        </p:nvSpPr>
        <p:spPr>
          <a:xfrm>
            <a:off x="5279366" y="3156079"/>
            <a:ext cx="20247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Knowledge</a:t>
            </a:r>
          </a:p>
        </p:txBody>
      </p:sp>
      <p:sp>
        <p:nvSpPr>
          <p:cNvPr id="10" name="Notched Right Arrow 9">
            <a:extLst>
              <a:ext uri="{FF2B5EF4-FFF2-40B4-BE49-F238E27FC236}">
                <a16:creationId xmlns:a16="http://schemas.microsoft.com/office/drawing/2014/main" id="{EA2EE163-BBB4-E746-9966-6038D4C84995}"/>
              </a:ext>
            </a:extLst>
          </p:cNvPr>
          <p:cNvSpPr/>
          <p:nvPr/>
        </p:nvSpPr>
        <p:spPr>
          <a:xfrm>
            <a:off x="7390352" y="2877024"/>
            <a:ext cx="1966823" cy="1142884"/>
          </a:xfrm>
          <a:prstGeom prst="notched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E66ED1-4898-F849-BC89-8CE349B054CB}"/>
              </a:ext>
            </a:extLst>
          </p:cNvPr>
          <p:cNvSpPr txBox="1"/>
          <p:nvPr/>
        </p:nvSpPr>
        <p:spPr>
          <a:xfrm>
            <a:off x="9567754" y="3156078"/>
            <a:ext cx="168988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Decision </a:t>
            </a:r>
          </a:p>
          <a:p>
            <a:pPr algn="ctr"/>
            <a:r>
              <a:rPr lang="en-US" sz="3200" dirty="0"/>
              <a:t>Making</a:t>
            </a:r>
          </a:p>
        </p:txBody>
      </p:sp>
    </p:spTree>
    <p:extLst>
      <p:ext uri="{BB962C8B-B14F-4D97-AF65-F5344CB8AC3E}">
        <p14:creationId xmlns:p14="http://schemas.microsoft.com/office/powerpoint/2010/main" val="2688913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B8F9-F6FA-A242-9524-3C32F1FA0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Analytics - Syntactic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5F87B-0BD1-5E41-AC08-18CE9672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8653B03-77C5-904F-8003-88934FAB81E3}"/>
              </a:ext>
            </a:extLst>
          </p:cNvPr>
          <p:cNvSpPr txBox="1"/>
          <p:nvPr/>
        </p:nvSpPr>
        <p:spPr>
          <a:xfrm>
            <a:off x="9162072" y="4408496"/>
            <a:ext cx="3010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</a:rPr>
              <a:t>Lexical Analysis</a:t>
            </a:r>
          </a:p>
          <a:p>
            <a:pPr algn="ctr"/>
            <a:r>
              <a:rPr lang="en-US" sz="2400" b="1" dirty="0">
                <a:solidFill>
                  <a:srgbClr val="C00000"/>
                </a:solidFill>
              </a:rPr>
              <a:t>Part of speech tagging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46CC9D6-0F5D-044E-B474-0280813F1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58" y="2791629"/>
            <a:ext cx="9031596" cy="292951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1741BB2-3D78-D342-81A2-A6B186A7522D}"/>
              </a:ext>
            </a:extLst>
          </p:cNvPr>
          <p:cNvSpPr/>
          <p:nvPr/>
        </p:nvSpPr>
        <p:spPr>
          <a:xfrm>
            <a:off x="459060" y="1186378"/>
            <a:ext cx="112675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Pierre </a:t>
            </a:r>
            <a:r>
              <a:rPr lang="en-US" sz="24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Vinken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61 years old will join the board as a nonexecutive director Nov. 29</a:t>
            </a:r>
          </a:p>
        </p:txBody>
      </p:sp>
      <p:sp>
        <p:nvSpPr>
          <p:cNvPr id="17" name="Up Arrow 16">
            <a:extLst>
              <a:ext uri="{FF2B5EF4-FFF2-40B4-BE49-F238E27FC236}">
                <a16:creationId xmlns:a16="http://schemas.microsoft.com/office/drawing/2014/main" id="{5408FAFC-8C42-9E4C-8BF1-7A6F4C208946}"/>
              </a:ext>
            </a:extLst>
          </p:cNvPr>
          <p:cNvSpPr/>
          <p:nvPr/>
        </p:nvSpPr>
        <p:spPr>
          <a:xfrm>
            <a:off x="10667420" y="3242387"/>
            <a:ext cx="484632" cy="978408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F9E21BA-949D-D34F-A33F-122D0EAC17DB}"/>
              </a:ext>
            </a:extLst>
          </p:cNvPr>
          <p:cNvSpPr txBox="1"/>
          <p:nvPr/>
        </p:nvSpPr>
        <p:spPr>
          <a:xfrm>
            <a:off x="9526408" y="2622976"/>
            <a:ext cx="2443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</a:rPr>
              <a:t>Syntactic Analysis</a:t>
            </a:r>
          </a:p>
        </p:txBody>
      </p:sp>
    </p:spTree>
    <p:extLst>
      <p:ext uri="{BB962C8B-B14F-4D97-AF65-F5344CB8AC3E}">
        <p14:creationId xmlns:p14="http://schemas.microsoft.com/office/powerpoint/2010/main" val="2520799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NLP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Natural language processing</a:t>
            </a:r>
            <a:r>
              <a:rPr lang="en-US" sz="4000" dirty="0"/>
              <a:t> (</a:t>
            </a:r>
            <a:r>
              <a:rPr lang="en-US" sz="4000" b="1" dirty="0"/>
              <a:t>NLP</a:t>
            </a:r>
            <a:r>
              <a:rPr lang="en-US" sz="4000" dirty="0"/>
              <a:t>) is a field of computer science, artificial intelligence, and computational linguistics concerned with the interactions between computers and human (</a:t>
            </a:r>
            <a:r>
              <a:rPr lang="en-US" sz="4000" b="1" dirty="0"/>
              <a:t>natural</a:t>
            </a:r>
            <a:r>
              <a:rPr lang="en-US" sz="4000" dirty="0"/>
              <a:t>) languages. –</a:t>
            </a:r>
            <a:r>
              <a:rPr lang="en-US" sz="4000" b="1" dirty="0"/>
              <a:t> </a:t>
            </a:r>
            <a:r>
              <a:rPr lang="en-US" sz="4000" b="1" dirty="0" err="1"/>
              <a:t>Wikipidia</a:t>
            </a:r>
            <a:endParaRPr lang="en-US" sz="4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554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8894D-E1E7-7D43-8DE7-3EC346552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Pyramid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248BD-085E-FF41-A988-3504D6D2D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6632FD4-697A-D742-ABD8-EC5E56261E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8401245"/>
              </p:ext>
            </p:extLst>
          </p:nvPr>
        </p:nvGraphicFramePr>
        <p:xfrm>
          <a:off x="5741232" y="1199213"/>
          <a:ext cx="6260268" cy="49840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283AB64A-7152-154F-B2B9-2E7DDD6E704A}"/>
              </a:ext>
            </a:extLst>
          </p:cNvPr>
          <p:cNvSpPr/>
          <p:nvPr/>
        </p:nvSpPr>
        <p:spPr>
          <a:xfrm>
            <a:off x="334781" y="1396956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Morphology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- is the study of words, how they are formed, and their relationship to other words in the same language.</a:t>
            </a: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Syntax </a:t>
            </a:r>
            <a:r>
              <a:rPr lang="en-US" dirty="0"/>
              <a:t>- is the set of rules, principles, and processes that govern the structure of </a:t>
            </a:r>
            <a:r>
              <a:rPr lang="en-US" dirty="0">
                <a:hlinkClick r:id="rId7" tooltip="Sentence (linguistics)"/>
              </a:rPr>
              <a:t>sentences</a:t>
            </a:r>
            <a:r>
              <a:rPr lang="en-US" dirty="0"/>
              <a:t> in a given </a:t>
            </a:r>
            <a:r>
              <a:rPr lang="en-US" dirty="0">
                <a:hlinkClick r:id="rId8" tooltip="Natural language"/>
              </a:rPr>
              <a:t>language</a:t>
            </a:r>
            <a:r>
              <a:rPr lang="en-US" dirty="0"/>
              <a:t>, usually including </a:t>
            </a:r>
            <a:r>
              <a:rPr lang="en-US" dirty="0">
                <a:hlinkClick r:id="rId9" tooltip="Word order"/>
              </a:rPr>
              <a:t>word order</a:t>
            </a: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dirty="0"/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Semantics </a:t>
            </a:r>
            <a:r>
              <a:rPr lang="en-US" dirty="0"/>
              <a:t>- is the </a:t>
            </a:r>
            <a:r>
              <a:rPr lang="en-US" dirty="0">
                <a:hlinkClick r:id="rId10" tooltip="Linguistics"/>
              </a:rPr>
              <a:t>linguistic</a:t>
            </a:r>
            <a:r>
              <a:rPr lang="en-US" dirty="0"/>
              <a:t> and </a:t>
            </a:r>
            <a:r>
              <a:rPr lang="en-US" dirty="0">
                <a:hlinkClick r:id="rId11" tooltip="Philosophical"/>
              </a:rPr>
              <a:t>philosophical</a:t>
            </a:r>
            <a:r>
              <a:rPr lang="en-US" dirty="0"/>
              <a:t> study of </a:t>
            </a:r>
            <a:r>
              <a:rPr lang="en-US" dirty="0">
                <a:hlinkClick r:id="rId12" tooltip="Meaning (linguistics)"/>
              </a:rPr>
              <a:t>meaning</a:t>
            </a:r>
            <a:r>
              <a:rPr lang="en-US" dirty="0"/>
              <a:t>, in </a:t>
            </a:r>
            <a:r>
              <a:rPr lang="en-US" dirty="0">
                <a:hlinkClick r:id="rId13" tooltip="Language"/>
              </a:rPr>
              <a:t>language</a:t>
            </a:r>
            <a:r>
              <a:rPr lang="en-US" dirty="0"/>
              <a:t>, programming languages, formal logics, and </a:t>
            </a:r>
            <a:r>
              <a:rPr lang="en-US" dirty="0">
                <a:hlinkClick r:id="rId14" tooltip="Semiotics"/>
              </a:rPr>
              <a:t>semiotics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Examples of Semantics:</a:t>
            </a:r>
          </a:p>
          <a:p>
            <a:r>
              <a:rPr lang="en-US" dirty="0">
                <a:solidFill>
                  <a:srgbClr val="C00000"/>
                </a:solidFill>
              </a:rPr>
              <a:t>A child could be called a child, kid, boy, girl, son, daughter.</a:t>
            </a:r>
          </a:p>
          <a:p>
            <a:endParaRPr lang="en-US" dirty="0"/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Pragmatics </a:t>
            </a:r>
            <a:r>
              <a:rPr lang="en-US" dirty="0"/>
              <a:t>a subfield of </a:t>
            </a:r>
            <a:r>
              <a:rPr lang="en-US" dirty="0">
                <a:hlinkClick r:id="rId10" tooltip="Linguistics"/>
              </a:rPr>
              <a:t>linguistics</a:t>
            </a:r>
            <a:r>
              <a:rPr lang="en-US" dirty="0"/>
              <a:t> and </a:t>
            </a:r>
            <a:r>
              <a:rPr lang="en-US" dirty="0">
                <a:hlinkClick r:id="rId14" tooltip="Semiotics"/>
              </a:rPr>
              <a:t>semiotics</a:t>
            </a:r>
            <a:r>
              <a:rPr lang="en-US" dirty="0"/>
              <a:t> that studies the ways in which </a:t>
            </a:r>
            <a:r>
              <a:rPr lang="en-US" dirty="0">
                <a:hlinkClick r:id="rId15" tooltip="Context (language use)"/>
              </a:rPr>
              <a:t>context</a:t>
            </a:r>
            <a:r>
              <a:rPr lang="en-US" dirty="0"/>
              <a:t> contributes to meaning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975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22FB-4226-6C4F-8E9F-1C5C5562C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Mining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4B6B5-1DBD-6F4D-B0CC-12AE1549C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AAE1A2-ABA3-6640-8AE3-33CF7FD61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622" y="1121433"/>
            <a:ext cx="8879955" cy="50631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51EDCC-959B-C248-BABE-49794CC60675}"/>
              </a:ext>
            </a:extLst>
          </p:cNvPr>
          <p:cNvSpPr txBox="1"/>
          <p:nvPr/>
        </p:nvSpPr>
        <p:spPr>
          <a:xfrm>
            <a:off x="271773" y="4788976"/>
            <a:ext cx="41271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1. Natural language processing</a:t>
            </a:r>
          </a:p>
          <a:p>
            <a:r>
              <a:rPr lang="en-US" b="1" dirty="0"/>
              <a:t>2. Word association mining and analysis</a:t>
            </a:r>
          </a:p>
          <a:p>
            <a:r>
              <a:rPr lang="en-US" b="1" dirty="0"/>
              <a:t>3. Topic mining and analysis</a:t>
            </a:r>
          </a:p>
          <a:p>
            <a:r>
              <a:rPr lang="en-US" b="1" dirty="0"/>
              <a:t>4. Opinion mining and sentiment analysis</a:t>
            </a:r>
          </a:p>
          <a:p>
            <a:r>
              <a:rPr lang="en-US" b="1" dirty="0"/>
              <a:t>5. Event Prediction</a:t>
            </a:r>
          </a:p>
        </p:txBody>
      </p:sp>
    </p:spTree>
    <p:extLst>
      <p:ext uri="{BB962C8B-B14F-4D97-AF65-F5344CB8AC3E}">
        <p14:creationId xmlns:p14="http://schemas.microsoft.com/office/powerpoint/2010/main" val="3342476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B4CFE-D7F0-9B46-8224-A9D842F44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Syntactic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EC4C2-964F-DE48-A448-3DD538F90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D7AFB-DD53-4D4F-9404-D2F4B696591E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072B3B-7543-B84B-BDCE-1B745BF3D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460" y="2061463"/>
            <a:ext cx="11267553" cy="36547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DC79E6D-4683-5E4C-AC1F-D170984D9322}"/>
              </a:ext>
            </a:extLst>
          </p:cNvPr>
          <p:cNvSpPr/>
          <p:nvPr/>
        </p:nvSpPr>
        <p:spPr>
          <a:xfrm>
            <a:off x="510818" y="1266624"/>
            <a:ext cx="112675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Pierre </a:t>
            </a:r>
            <a:r>
              <a:rPr lang="en-US" sz="24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Vinken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61 years old will join the board as a nonexecutive director Nov. 29</a:t>
            </a:r>
          </a:p>
        </p:txBody>
      </p:sp>
    </p:spTree>
    <p:extLst>
      <p:ext uri="{BB962C8B-B14F-4D97-AF65-F5344CB8AC3E}">
        <p14:creationId xmlns:p14="http://schemas.microsoft.com/office/powerpoint/2010/main" val="390426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translation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9</a:t>
            </a:fld>
            <a:endParaRPr lang="en-US" dirty="0"/>
          </a:p>
        </p:txBody>
      </p:sp>
      <p:pic>
        <p:nvPicPr>
          <p:cNvPr id="9218" name="Picture 2" descr="http://searchengineland.com/figz/wp-content/seloads/2016/05/google-translate-search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792" y="1350441"/>
            <a:ext cx="8089885" cy="4268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614325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10328</TotalTime>
  <Words>608</Words>
  <Application>Microsoft Macintosh PowerPoint</Application>
  <PresentationFormat>Widescreen</PresentationFormat>
  <Paragraphs>190</Paragraphs>
  <Slides>29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Arial</vt:lpstr>
      <vt:lpstr>Calibri</vt:lpstr>
      <vt:lpstr>Calibri Light</vt:lpstr>
      <vt:lpstr>Times New Roman</vt:lpstr>
      <vt:lpstr>Webdings</vt:lpstr>
      <vt:lpstr>Retrospect</vt:lpstr>
      <vt:lpstr>Introduction to  Natural Language Processing</vt:lpstr>
      <vt:lpstr>Outline</vt:lpstr>
      <vt:lpstr>Big Text Data Analytics</vt:lpstr>
      <vt:lpstr>Text Analytics - Syntactic Analysis</vt:lpstr>
      <vt:lpstr>What is NLP </vt:lpstr>
      <vt:lpstr>NLP Pyramid</vt:lpstr>
      <vt:lpstr>Text Mining</vt:lpstr>
      <vt:lpstr>Syntactic Analysis</vt:lpstr>
      <vt:lpstr>Machine translation</vt:lpstr>
      <vt:lpstr>Dialog Systems</vt:lpstr>
      <vt:lpstr>Sentiment</vt:lpstr>
      <vt:lpstr>Language model applications</vt:lpstr>
      <vt:lpstr>Language model applications</vt:lpstr>
      <vt:lpstr>Text Classification</vt:lpstr>
      <vt:lpstr>Question answering</vt:lpstr>
      <vt:lpstr>Natural language instruction </vt:lpstr>
      <vt:lpstr>Language Comprehension</vt:lpstr>
      <vt:lpstr>What are the challenges?</vt:lpstr>
      <vt:lpstr>Challenges – ambiguity </vt:lpstr>
      <vt:lpstr>Word sense ambiguity</vt:lpstr>
      <vt:lpstr>Challenges – ambiguity </vt:lpstr>
      <vt:lpstr>Challenges -- ambiguity</vt:lpstr>
      <vt:lpstr>Challenges – ambiguity </vt:lpstr>
      <vt:lpstr>Challenges – language is not static</vt:lpstr>
      <vt:lpstr>Challenges – scale</vt:lpstr>
      <vt:lpstr>Part of Speech Tagging</vt:lpstr>
      <vt:lpstr>Bag-of-Words with N-grams </vt:lpstr>
      <vt:lpstr>Part of Speech Tagging</vt:lpstr>
      <vt:lpstr>Syntactic parsing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Saliya</dc:creator>
  <cp:lastModifiedBy>Paul Rad</cp:lastModifiedBy>
  <cp:revision>437</cp:revision>
  <dcterms:created xsi:type="dcterms:W3CDTF">2015-01-31T16:20:13Z</dcterms:created>
  <dcterms:modified xsi:type="dcterms:W3CDTF">2019-06-20T04:53:53Z</dcterms:modified>
</cp:coreProperties>
</file>

<file path=docProps/thumbnail.jpeg>
</file>